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Sugo Classic Bold" charset="1" panose="00000000000000000000"/>
      <p:regular r:id="rId14"/>
    </p:embeddedFont>
    <p:embeddedFont>
      <p:font typeface="Crimson Pro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52520" y="5878830"/>
            <a:ext cx="18640520" cy="6758940"/>
          </a:xfrm>
          <a:custGeom>
            <a:avLst/>
            <a:gdLst/>
            <a:ahLst/>
            <a:cxnLst/>
            <a:rect r="r" b="b" t="t" l="l"/>
            <a:pathLst>
              <a:path h="6758940" w="18640520">
                <a:moveTo>
                  <a:pt x="0" y="0"/>
                </a:moveTo>
                <a:lnTo>
                  <a:pt x="18640520" y="0"/>
                </a:lnTo>
                <a:lnTo>
                  <a:pt x="18640520" y="6758940"/>
                </a:lnTo>
                <a:lnTo>
                  <a:pt x="0" y="675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3" r="0" b="-96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984616" y="-490898"/>
            <a:ext cx="3335307" cy="8085592"/>
          </a:xfrm>
          <a:custGeom>
            <a:avLst/>
            <a:gdLst/>
            <a:ahLst/>
            <a:cxnLst/>
            <a:rect r="r" b="b" t="t" l="l"/>
            <a:pathLst>
              <a:path h="8085592" w="3335307">
                <a:moveTo>
                  <a:pt x="0" y="0"/>
                </a:moveTo>
                <a:lnTo>
                  <a:pt x="3335307" y="0"/>
                </a:lnTo>
                <a:lnTo>
                  <a:pt x="3335307" y="8085592"/>
                </a:lnTo>
                <a:lnTo>
                  <a:pt x="0" y="8085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29755" y="1929549"/>
            <a:ext cx="14228491" cy="2864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95"/>
              </a:lnSpc>
            </a:pPr>
            <a:r>
              <a:rPr lang="en-US" sz="16211" b="true">
                <a:solidFill>
                  <a:srgbClr val="000000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73142" y="5037964"/>
            <a:ext cx="5941715" cy="1688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78"/>
              </a:lnSpc>
            </a:pPr>
            <a:r>
              <a:rPr lang="en-US" sz="4770" b="true">
                <a:solidFill>
                  <a:srgbClr val="000000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M. Ali</a:t>
            </a:r>
            <a:r>
              <a:rPr lang="en-US" sz="4770" b="true">
                <a:solidFill>
                  <a:srgbClr val="000000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 Nur Fahmi</a:t>
            </a:r>
          </a:p>
          <a:p>
            <a:pPr algn="ctr">
              <a:lnSpc>
                <a:spcPts val="6678"/>
              </a:lnSpc>
            </a:pPr>
            <a:r>
              <a:rPr lang="en-US" sz="4770" b="true">
                <a:solidFill>
                  <a:srgbClr val="000000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Egi Erlangga D. 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824" y="4832136"/>
            <a:ext cx="3653151" cy="6381050"/>
          </a:xfrm>
          <a:custGeom>
            <a:avLst/>
            <a:gdLst/>
            <a:ahLst/>
            <a:cxnLst/>
            <a:rect r="r" b="b" t="t" l="l"/>
            <a:pathLst>
              <a:path h="6381050" w="3653151">
                <a:moveTo>
                  <a:pt x="0" y="0"/>
                </a:moveTo>
                <a:lnTo>
                  <a:pt x="3653151" y="0"/>
                </a:lnTo>
                <a:lnTo>
                  <a:pt x="3653151" y="6381050"/>
                </a:lnTo>
                <a:lnTo>
                  <a:pt x="0" y="63810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137880" y="8252132"/>
            <a:ext cx="3622518" cy="3513843"/>
          </a:xfrm>
          <a:custGeom>
            <a:avLst/>
            <a:gdLst/>
            <a:ahLst/>
            <a:cxnLst/>
            <a:rect r="r" b="b" t="t" l="l"/>
            <a:pathLst>
              <a:path h="3513843" w="3622518">
                <a:moveTo>
                  <a:pt x="0" y="0"/>
                </a:moveTo>
                <a:lnTo>
                  <a:pt x="3622518" y="0"/>
                </a:lnTo>
                <a:lnTo>
                  <a:pt x="3622518" y="3513843"/>
                </a:lnTo>
                <a:lnTo>
                  <a:pt x="0" y="35138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33379" y="3602243"/>
            <a:ext cx="15221241" cy="5018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</a:t>
            </a: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LAN (Virtual Local Area Network) adalah teknologi jaringan yang digunakan untuk membagi satu jaringan fisik menjadi beberapa jaringan logis.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Dengan VLAN, setiap kelompok perangkat dapat dipisahkan meskipun masih berada di dalam satu jaringan fisik yang sama.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Tujuan utama VLAN adalah meningkatkan efisiensi, keamanan, dan pengelolaan jaringan.</a:t>
            </a:r>
          </a:p>
          <a:p>
            <a:pPr algn="l">
              <a:lnSpc>
                <a:spcPts val="50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365143" y="1220187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pengertian VLAN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38063" y="1489125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LATAR BELAKANG VLAN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067300"/>
            <a:ext cx="16115335" cy="4389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Pada</a:t>
            </a: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 jaringan tradisional, semua komputer dalam satu LAN dapat saling berkomunikasi langsung, sehingga lalu lintas data menjadi padat.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Semakin banyak perangkat, semakin besar risiko gangguan dan kebocoran data.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VLAN hadir sebagai solusi untuk memisahkan jaringan berdasarkan fungsi, departemen, atau kebutuhan tertentu, tanpa perlu menambah perangkat fisik ba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1336052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Fungsi VLAN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86982" y="3640092"/>
            <a:ext cx="15314036" cy="445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Meningkatkan keamanan jaringan dengan memisahkan data antar departemen.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Mengurangi broadcast domain, sehingga lalu lintas jaringan lebih efisien.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Mempermudah manajemen jaringan, karena konfigurasi dapat dilakukan secara logis melalui switch.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Meningkatkan performa jaringan, karena data tidak perlu dikirim ke seluruh jaringan.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19345" y="1050882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Jenis-Jenis VLAN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573729"/>
            <a:ext cx="16230600" cy="3813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Default VLAN – VLAN bawaan pada switch (biasanya VLAN 1).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Data VLAN – Digunakan untuk memisahkan lalu lintas data pengguna.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</a:t>
            </a: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oice VLAN – Dikhususkan untuk lalu lintas suara (VoIP).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Management VLAN – Untuk akses dan pengelolaan perangkat jaringan.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Native VLAN – VLAN yang digunakan untuk menangani frame yang tidak diberi tag (untagged)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1086722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Cara Kerja VLAN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0221" y="4132950"/>
            <a:ext cx="15147557" cy="3761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</a:t>
            </a: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LAN bekerja dengan memberi tag VLAN ID pada setiap frame data yang dikirim melalui switch.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Switch akan mengenali VLAN ID tersebut dan hanya meneruskan data ke port yang termasuk dalam VLAN yang sama.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Komunikasi antar VLAN membutuhkan router atau Layer 3 Switch agar bisa saling terhubung (inter-VLAN routing).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38063" y="1381269"/>
            <a:ext cx="13049309" cy="184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Kesimpulan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0447" y="4583645"/>
            <a:ext cx="16228853" cy="3761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</a:t>
            </a: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LAN adalah solusi efektif untuk membagi jaringan besar menjadi beberapa jaringan logis.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Teknologi ini membantu meningkatkan keamanan, efisiensi, dan pengelolaan jaringan.</a:t>
            </a:r>
          </a:p>
          <a:p>
            <a:pPr algn="l" marL="777240" indent="-388620" lvl="1">
              <a:lnSpc>
                <a:spcPts val="5004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Dengan penerapan VLAN, kinerja jaringan akan lebih optimal dan terorganisir sesuai kebutuhan.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10927" y="1445946"/>
            <a:ext cx="13266145" cy="3707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97"/>
              </a:lnSpc>
            </a:pPr>
            <a:r>
              <a:rPr lang="en-US" sz="20927" b="true">
                <a:solidFill>
                  <a:srgbClr val="141619"/>
                </a:solidFill>
                <a:latin typeface="Sugo Classic Bold"/>
                <a:ea typeface="Sugo Classic Bold"/>
                <a:cs typeface="Sugo Classic Bold"/>
                <a:sym typeface="Sugo Classic Bold"/>
              </a:rPr>
              <a:t>Thank You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352520" y="5878830"/>
            <a:ext cx="18640520" cy="6758940"/>
          </a:xfrm>
          <a:custGeom>
            <a:avLst/>
            <a:gdLst/>
            <a:ahLst/>
            <a:cxnLst/>
            <a:rect r="r" b="b" t="t" l="l"/>
            <a:pathLst>
              <a:path h="6758940" w="18640520">
                <a:moveTo>
                  <a:pt x="0" y="0"/>
                </a:moveTo>
                <a:lnTo>
                  <a:pt x="18640520" y="0"/>
                </a:lnTo>
                <a:lnTo>
                  <a:pt x="18640520" y="6758940"/>
                </a:lnTo>
                <a:lnTo>
                  <a:pt x="0" y="675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3" r="0" b="-96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984616" y="-490898"/>
            <a:ext cx="3335307" cy="8085592"/>
          </a:xfrm>
          <a:custGeom>
            <a:avLst/>
            <a:gdLst/>
            <a:ahLst/>
            <a:cxnLst/>
            <a:rect r="r" b="b" t="t" l="l"/>
            <a:pathLst>
              <a:path h="8085592" w="3335307">
                <a:moveTo>
                  <a:pt x="0" y="0"/>
                </a:moveTo>
                <a:lnTo>
                  <a:pt x="3335307" y="0"/>
                </a:lnTo>
                <a:lnTo>
                  <a:pt x="3335307" y="8085592"/>
                </a:lnTo>
                <a:lnTo>
                  <a:pt x="0" y="8085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DAG104vAgA0</dc:identifier>
  <dcterms:modified xsi:type="dcterms:W3CDTF">2011-08-01T06:04:30Z</dcterms:modified>
  <cp:revision>1</cp:revision>
  <dc:title>Brown and Black Modern Watercolor Presentation</dc:title>
</cp:coreProperties>
</file>

<file path=docProps/thumbnail.jpeg>
</file>